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74" r:id="rId3"/>
  </p:sldMasterIdLst>
  <p:notesMasterIdLst>
    <p:notesMasterId r:id="rId21"/>
  </p:notesMasterIdLst>
  <p:sldIdLst>
    <p:sldId id="257" r:id="rId4"/>
    <p:sldId id="314" r:id="rId5"/>
    <p:sldId id="1129" r:id="rId6"/>
    <p:sldId id="1130" r:id="rId7"/>
    <p:sldId id="1125" r:id="rId8"/>
    <p:sldId id="1131" r:id="rId9"/>
    <p:sldId id="1133" r:id="rId10"/>
    <p:sldId id="1119" r:id="rId11"/>
    <p:sldId id="1135" r:id="rId12"/>
    <p:sldId id="1136" r:id="rId13"/>
    <p:sldId id="1137" r:id="rId14"/>
    <p:sldId id="1142" r:id="rId15"/>
    <p:sldId id="1141" r:id="rId16"/>
    <p:sldId id="1140" r:id="rId17"/>
    <p:sldId id="1123" r:id="rId18"/>
    <p:sldId id="1124" r:id="rId19"/>
    <p:sldId id="8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秦 容军" initials="秦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A4F94"/>
    <a:srgbClr val="68DDE6"/>
    <a:srgbClr val="00F050"/>
    <a:srgbClr val="00F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98" y="102"/>
      </p:cViewPr>
      <p:guideLst>
        <p:guide orient="horz" pos="2160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782A-2BAB-4B3B-A40A-7027952A7531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3B63F-21DA-41AE-A1C9-FFCD65268C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1FB53-074E-453F-8BCF-006D7CFC3C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74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68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7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500863" y="-603448"/>
            <a:ext cx="3722494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9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endParaRPr lang="zh-CN" altLang="en-US" sz="4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788483" y="3268926"/>
            <a:ext cx="5536407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资源图示库</a:t>
            </a:r>
            <a:endParaRPr lang="en-US" altLang="zh-CN" sz="5400" b="1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Arial" panose="020B060402020209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4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rPr>
              <a:t>期</a:t>
            </a:r>
            <a:endParaRPr lang="en-US" altLang="zh-CN" sz="4000" b="1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5788483" y="2961223"/>
            <a:ext cx="3458199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altLang="zh-CN" sz="1200" b="1" dirty="0">
                <a:solidFill>
                  <a:schemeClr val="bg1"/>
                </a:solidFill>
                <a:ea typeface="微软雅黑" panose="020B0503020204020204" pitchFamily="34" charset="-122"/>
              </a:rPr>
              <a:t>blog.sina.com.cn/</a:t>
            </a:r>
            <a:r>
              <a:rPr lang="en-GB" altLang="zh-CN" sz="1200" b="1" dirty="0" err="1">
                <a:solidFill>
                  <a:schemeClr val="bg1"/>
                </a:solidFill>
                <a:ea typeface="微软雅黑" panose="020B0503020204020204" pitchFamily="34" charset="-122"/>
              </a:rPr>
              <a:t>wxppt</a:t>
            </a:r>
            <a:endParaRPr lang="en-US" altLang="zh-CN" sz="9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11909" y="5991545"/>
            <a:ext cx="11168185" cy="307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spAutoFit/>
          </a:bodyPr>
          <a:lstStyle/>
          <a:p>
            <a:pPr algn="ctr" defTabSz="914400" eaLnBrk="0" hangingPunct="0"/>
            <a:r>
              <a:rPr lang="zh-CN" altLang="en-US" sz="700" dirty="0">
                <a:solidFill>
                  <a:schemeClr val="accent1"/>
                </a:solidFill>
                <a:cs typeface="Arial" panose="020B0604020202090204" pitchFamily="34" charset="0"/>
              </a:rPr>
              <a:t>文件中所提供的</a:t>
            </a:r>
            <a:r>
              <a:rPr lang="en-US" altLang="zh-CN" sz="700" dirty="0">
                <a:solidFill>
                  <a:schemeClr val="accent1"/>
                </a:solidFill>
                <a:cs typeface="Arial" panose="020B0604020202090204" pitchFamily="34" charset="0"/>
              </a:rPr>
              <a:t>PPT</a:t>
            </a:r>
            <a:r>
              <a:rPr lang="zh-CN" altLang="en-US" sz="700" dirty="0">
                <a:solidFill>
                  <a:schemeClr val="accent1"/>
                </a:solidFill>
                <a:cs typeface="Arial" panose="020B0604020202090204" pitchFamily="34" charset="0"/>
              </a:rPr>
              <a:t>案例此处仅限交流，版权归个人所有，并保留所有权利，禁止以任何形式发布</a:t>
            </a:r>
            <a:endParaRPr lang="en-US" sz="700" dirty="0">
              <a:solidFill>
                <a:schemeClr val="accent1"/>
              </a:solidFill>
              <a:cs typeface="Arial" panose="020B0604020202090204" pitchFamily="34" charset="0"/>
            </a:endParaRPr>
          </a:p>
          <a:p>
            <a:pPr algn="ctr" defTabSz="914400" eaLnBrk="0" hangingPunct="0"/>
            <a:r>
              <a:rPr lang="en-US" sz="7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to exchanges of the PPT file reference belongs to individuals, and reserves all rights, released in any form is prohibited..</a:t>
            </a:r>
          </a:p>
        </p:txBody>
      </p:sp>
    </p:spTree>
    <p:extLst>
      <p:ext uri="{BB962C8B-B14F-4D97-AF65-F5344CB8AC3E}">
        <p14:creationId xmlns:p14="http://schemas.microsoft.com/office/powerpoint/2010/main" val="376054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1786" y="981077"/>
            <a:ext cx="10988431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9153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506439" y="692696"/>
            <a:ext cx="11086140" cy="5663748"/>
            <a:chOff x="411481" y="692696"/>
            <a:chExt cx="9007489" cy="5663748"/>
          </a:xfrm>
        </p:grpSpPr>
        <p:pic>
          <p:nvPicPr>
            <p:cNvPr id="4" name="Picture 10" descr="png-064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39" y="1931910"/>
              <a:ext cx="237358" cy="23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png-06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30" y="3841419"/>
              <a:ext cx="237358" cy="23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6609184" y="6021288"/>
              <a:ext cx="2809786" cy="335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GB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blog.sina.com.cn/</a:t>
              </a:r>
              <a:r>
                <a:rPr lang="en-GB" altLang="zh-CN" sz="1200" b="1" dirty="0" err="1">
                  <a:solidFill>
                    <a:schemeClr val="bg1"/>
                  </a:solidFill>
                  <a:ea typeface="微软雅黑" panose="020B0503020204020204" pitchFamily="34" charset="-122"/>
                </a:rPr>
                <a:t>wxppt</a:t>
              </a:r>
              <a:endParaRPr lang="en-US" altLang="zh-CN" sz="9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11481" y="692696"/>
              <a:ext cx="6341719" cy="5137052"/>
              <a:chOff x="411481" y="692696"/>
              <a:chExt cx="6341719" cy="513705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11481" y="692696"/>
                <a:ext cx="634171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5400" b="1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声明 </a:t>
                </a:r>
                <a:r>
                  <a:rPr lang="en-US" altLang="zh-CN" sz="5400" b="1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STATEMENT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38483" y="1931910"/>
                <a:ext cx="421451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ctr">
                  <a:lnSpc>
                    <a:spcPct val="120000"/>
                  </a:lnSpc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可以在下列情况使用</a:t>
                </a:r>
              </a:p>
              <a:p>
                <a:pPr lvl="0" fontAlgn="ctr">
                  <a:lnSpc>
                    <a:spcPct val="150000"/>
                  </a:lnSpc>
                  <a:buClr>
                    <a:srgbClr val="14A6A3"/>
                  </a:buClr>
                  <a:buSzPct val="60000"/>
                </a:pPr>
                <a:endParaRPr lang="zh-CN" altLang="en-US" sz="300" dirty="0">
                  <a:solidFill>
                    <a:schemeClr val="bg1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  <a:p>
                <a:pPr lvl="0" fontAlgn="ctr">
                  <a:lnSpc>
                    <a:spcPct val="150000"/>
                  </a:lnSpc>
                  <a:buClr>
                    <a:srgbClr val="14A6A3"/>
                  </a:buClr>
                  <a:buSzPct val="60000"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不限次数的用于您个人</a:t>
                </a: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/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公司、企业的商业演示</a:t>
                </a:r>
              </a:p>
              <a:p>
                <a:pPr lvl="0" fontAlgn="ctr">
                  <a:lnSpc>
                    <a:spcPct val="150000"/>
                  </a:lnSpc>
                  <a:buClr>
                    <a:srgbClr val="14A6A3"/>
                  </a:buClr>
                  <a:buSzPct val="60000"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修改模板中的内容包括，图片，数据，文本的替换</a:t>
                </a:r>
              </a:p>
              <a:p>
                <a:pPr lvl="0" fontAlgn="ctr">
                  <a:lnSpc>
                    <a:spcPct val="150000"/>
                  </a:lnSpc>
                  <a:buClr>
                    <a:srgbClr val="14A6A3"/>
                  </a:buClr>
                  <a:buSzPct val="60000"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拷贝模板中的内容用于其它幻灯片母版中使用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52368" y="3809669"/>
                <a:ext cx="4202752" cy="1084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ctr">
                  <a:lnSpc>
                    <a:spcPct val="120000"/>
                  </a:lnSpc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不可以在以下情况使用</a:t>
                </a:r>
              </a:p>
              <a:p>
                <a:pPr lvl="0" fontAlgn="ctr">
                  <a:lnSpc>
                    <a:spcPct val="150000"/>
                  </a:lnSpc>
                  <a:buClr>
                    <a:srgbClr val="14A6A3"/>
                  </a:buClr>
                  <a:buSzPct val="60000"/>
                </a:pPr>
                <a:endParaRPr lang="zh-CN" altLang="en-US" sz="300" dirty="0">
                  <a:solidFill>
                    <a:schemeClr val="bg1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  <a:p>
                <a:pPr lvl="0" fontAlgn="ctr">
                  <a:lnSpc>
                    <a:spcPct val="150000"/>
                  </a:lnSpc>
                  <a:buClr>
                    <a:srgbClr val="14A6A3"/>
                  </a:buClr>
                  <a:buSzPct val="60000"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用于任何形式的在线付费下载</a:t>
                </a:r>
              </a:p>
              <a:p>
                <a:pPr lvl="0" fontAlgn="ctr">
                  <a:lnSpc>
                    <a:spcPct val="150000"/>
                  </a:lnSpc>
                  <a:buClr>
                    <a:srgbClr val="14A6A3"/>
                  </a:buClr>
                  <a:buSzPct val="60000"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收集整理我们发布的免费资源后，打包上传并用于各种形式的付费下载</a:t>
                </a:r>
              </a:p>
              <a:p>
                <a:pPr lvl="0" fontAlgn="ctr">
                  <a:lnSpc>
                    <a:spcPct val="150000"/>
                  </a:lnSpc>
                  <a:buClr>
                    <a:srgbClr val="14A6A3"/>
                  </a:buClr>
                  <a:buSzPct val="60000"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收集整理我们发布的免费资源后，刻录光碟销售</a:t>
                </a:r>
                <a:endParaRPr lang="zh-CN" altLang="en-GB" sz="800" dirty="0">
                  <a:solidFill>
                    <a:schemeClr val="bg1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  <a:p>
                <a:pPr lvl="0" fontAlgn="ctr">
                  <a:lnSpc>
                    <a:spcPct val="150000"/>
                  </a:lnSpc>
                  <a:buClr>
                    <a:srgbClr val="14A6A3"/>
                  </a:buClr>
                  <a:buSzPct val="60000"/>
                </a:pPr>
                <a:r>
                  <a:rPr lang="zh-CN" altLang="en-GB" sz="800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把我们的创作做为您个人作品</a:t>
                </a:r>
                <a:endParaRPr lang="zh-CN" altLang="en-US" sz="800" dirty="0">
                  <a:solidFill>
                    <a:schemeClr val="bg1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38482" y="2868014"/>
                <a:ext cx="6014717" cy="763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en-US" altLang="zh-CN" sz="1000" b="1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Can be used in the following situations</a:t>
                </a:r>
              </a:p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endParaRPr lang="en-US" altLang="zh-CN" sz="300" b="1" dirty="0">
                  <a:solidFill>
                    <a:schemeClr val="bg1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en-US" altLang="zh-CN" sz="800" b="1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Unlimited number of times for your personal / company, and business presentations.</a:t>
                </a:r>
              </a:p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en-US" altLang="zh-CN" sz="800" b="1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Modify the template, including content, images, data, text replacement.</a:t>
                </a:r>
              </a:p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en-US" altLang="zh-CN" sz="800" b="1" dirty="0">
                    <a:solidFill>
                      <a:schemeClr val="bg1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Copy template for other slide master.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54288" y="4937196"/>
                <a:ext cx="599891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en-US" altLang="zh-CN" sz="1000" dirty="0">
                    <a:solidFill>
                      <a:srgbClr val="FFFFFF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Can not be used in the following cases</a:t>
                </a:r>
              </a:p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endParaRPr lang="en-US" altLang="zh-CN" sz="300" dirty="0">
                  <a:solidFill>
                    <a:srgbClr val="FFFFFF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en-US" altLang="zh-CN" sz="800" dirty="0">
                    <a:solidFill>
                      <a:srgbClr val="FFFFFF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For any form of online pay-per-download.</a:t>
                </a:r>
              </a:p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en-US" altLang="zh-CN" sz="800" dirty="0">
                    <a:solidFill>
                      <a:srgbClr val="FFFFFF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Collected after the release of free resources, packaged upload and for various forms of pay-per-download.</a:t>
                </a:r>
              </a:p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en-US" altLang="zh-CN" sz="800" dirty="0">
                    <a:solidFill>
                      <a:srgbClr val="FFFFFF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Collection of free resources we publish, burn CD sales.</a:t>
                </a:r>
              </a:p>
              <a:p>
                <a:pPr lvl="0" fontAlgn="ctr">
                  <a:spcBef>
                    <a:spcPct val="20000"/>
                  </a:spcBef>
                  <a:buClr>
                    <a:srgbClr val="14A6A3"/>
                  </a:buClr>
                  <a:buSzPct val="60000"/>
                </a:pPr>
                <a:r>
                  <a:rPr lang="en-US" altLang="zh-CN" sz="800" dirty="0">
                    <a:solidFill>
                      <a:srgbClr val="FFFFFF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Our creations as your own work.</a:t>
                </a:r>
                <a:endParaRPr lang="zh-CN" altLang="en-US" sz="800" dirty="0">
                  <a:solidFill>
                    <a:srgbClr val="FFFFFF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37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28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1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68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50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05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2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84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54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3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DA15-CAEF-4D75-9509-C56D83ADF568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9903-DD0F-4503-BEA7-A3AACC8B43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0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6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="">
      <p:transition spd="slow" advClick="0" advTm="0">
        <p:pull/>
      </p:transition>
    </mc:Fallback>
  </mc:AlternateContent>
  <p:txStyles>
    <p:titleStyle>
      <a:lvl1pPr algn="l" defTabSz="1219200" rtl="0" eaLnBrk="1" latinLnBrk="0" hangingPunct="1">
        <a:spcBef>
          <a:spcPct val="0"/>
        </a:spcBef>
        <a:buNone/>
        <a:defRPr sz="373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90204" pitchFamily="34" charset="0"/>
        <a:buChar char="•"/>
        <a:defRPr sz="42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3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6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90204" pitchFamily="34" charset="0"/>
        <a:buChar char="»"/>
        <a:defRPr sz="26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601785" y="147915"/>
            <a:ext cx="10964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785" y="981078"/>
            <a:ext cx="1096498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786213"/>
            <a:ext cx="12192000" cy="5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9128399" y="786213"/>
            <a:ext cx="2462367" cy="5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>
            <a:off x="7710395" y="786213"/>
            <a:ext cx="2462367" cy="5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7020535" y="786213"/>
            <a:ext cx="1398863" cy="5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8134381" y="346202"/>
            <a:ext cx="3458199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GB" altLang="zh-CN" sz="12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blog.sina.com.cn/</a:t>
            </a:r>
            <a:r>
              <a:rPr lang="en-GB" altLang="zh-CN" sz="12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wxppt</a:t>
            </a:r>
            <a:endParaRPr lang="en-US" altLang="zh-CN" sz="900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297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2800" b="1" kern="1200" dirty="0">
          <a:solidFill>
            <a:schemeClr val="tx1"/>
          </a:solidFill>
          <a:latin typeface="+mj-ea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8683" y="-206478"/>
            <a:ext cx="12240683" cy="69813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sz="2400">
              <a:solidFill>
                <a:srgbClr val="B2B2B2"/>
              </a:solidFill>
              <a:latin typeface="Ping Hei"/>
              <a:ea typeface="方正兰亭超细黑简体" panose="02000000000000000000" charset="-122"/>
            </a:endParaRPr>
          </a:p>
        </p:txBody>
      </p:sp>
      <p:sp>
        <p:nvSpPr>
          <p:cNvPr id="18" name="矩形 4"/>
          <p:cNvSpPr/>
          <p:nvPr/>
        </p:nvSpPr>
        <p:spPr>
          <a:xfrm flipH="1">
            <a:off x="-48683" y="5413319"/>
            <a:ext cx="12240682" cy="1444681"/>
          </a:xfrm>
          <a:custGeom>
            <a:avLst/>
            <a:gdLst>
              <a:gd name="connsiteX0" fmla="*/ 0 w 9684568"/>
              <a:gd name="connsiteY0" fmla="*/ 0 h 1296144"/>
              <a:gd name="connsiteX1" fmla="*/ 9684568 w 9684568"/>
              <a:gd name="connsiteY1" fmla="*/ 0 h 1296144"/>
              <a:gd name="connsiteX2" fmla="*/ 9684568 w 9684568"/>
              <a:gd name="connsiteY2" fmla="*/ 1296144 h 1296144"/>
              <a:gd name="connsiteX3" fmla="*/ 0 w 9684568"/>
              <a:gd name="connsiteY3" fmla="*/ 1296144 h 1296144"/>
              <a:gd name="connsiteX4" fmla="*/ 0 w 9684568"/>
              <a:gd name="connsiteY4" fmla="*/ 0 h 1296144"/>
              <a:gd name="connsiteX0-1" fmla="*/ 28575 w 9684568"/>
              <a:gd name="connsiteY0-2" fmla="*/ 104775 h 1296144"/>
              <a:gd name="connsiteX1-3" fmla="*/ 9684568 w 9684568"/>
              <a:gd name="connsiteY1-4" fmla="*/ 0 h 1296144"/>
              <a:gd name="connsiteX2-5" fmla="*/ 9684568 w 9684568"/>
              <a:gd name="connsiteY2-6" fmla="*/ 1296144 h 1296144"/>
              <a:gd name="connsiteX3-7" fmla="*/ 0 w 9684568"/>
              <a:gd name="connsiteY3-8" fmla="*/ 1296144 h 1296144"/>
              <a:gd name="connsiteX4-9" fmla="*/ 28575 w 9684568"/>
              <a:gd name="connsiteY4-10" fmla="*/ 104775 h 1296144"/>
              <a:gd name="connsiteX0-11" fmla="*/ 28575 w 9684568"/>
              <a:gd name="connsiteY0-12" fmla="*/ 332668 h 1524037"/>
              <a:gd name="connsiteX1-13" fmla="*/ 9684568 w 9684568"/>
              <a:gd name="connsiteY1-14" fmla="*/ 227893 h 1524037"/>
              <a:gd name="connsiteX2-15" fmla="*/ 9684568 w 9684568"/>
              <a:gd name="connsiteY2-16" fmla="*/ 1524037 h 1524037"/>
              <a:gd name="connsiteX3-17" fmla="*/ 0 w 9684568"/>
              <a:gd name="connsiteY3-18" fmla="*/ 1524037 h 1524037"/>
              <a:gd name="connsiteX4-19" fmla="*/ 28575 w 9684568"/>
              <a:gd name="connsiteY4-20" fmla="*/ 332668 h 1524037"/>
              <a:gd name="connsiteX0-21" fmla="*/ 28575 w 9817918"/>
              <a:gd name="connsiteY0-22" fmla="*/ 306623 h 1497992"/>
              <a:gd name="connsiteX1-23" fmla="*/ 9817918 w 9817918"/>
              <a:gd name="connsiteY1-24" fmla="*/ 297098 h 1497992"/>
              <a:gd name="connsiteX2-25" fmla="*/ 9684568 w 9817918"/>
              <a:gd name="connsiteY2-26" fmla="*/ 1497992 h 1497992"/>
              <a:gd name="connsiteX3-27" fmla="*/ 0 w 9817918"/>
              <a:gd name="connsiteY3-28" fmla="*/ 1497992 h 1497992"/>
              <a:gd name="connsiteX4-29" fmla="*/ 28575 w 9817918"/>
              <a:gd name="connsiteY4-30" fmla="*/ 306623 h 1497992"/>
              <a:gd name="connsiteX0-31" fmla="*/ 28575 w 9817918"/>
              <a:gd name="connsiteY0-32" fmla="*/ 300518 h 1491887"/>
              <a:gd name="connsiteX1-33" fmla="*/ 9817918 w 9817918"/>
              <a:gd name="connsiteY1-34" fmla="*/ 290993 h 1491887"/>
              <a:gd name="connsiteX2-35" fmla="*/ 9684568 w 9817918"/>
              <a:gd name="connsiteY2-36" fmla="*/ 1491887 h 1491887"/>
              <a:gd name="connsiteX3-37" fmla="*/ 0 w 9817918"/>
              <a:gd name="connsiteY3-38" fmla="*/ 1491887 h 1491887"/>
              <a:gd name="connsiteX4-39" fmla="*/ 28575 w 9817918"/>
              <a:gd name="connsiteY4-40" fmla="*/ 300518 h 1491887"/>
              <a:gd name="connsiteX0-41" fmla="*/ 314325 w 9817918"/>
              <a:gd name="connsiteY0-42" fmla="*/ 261843 h 1635374"/>
              <a:gd name="connsiteX1-43" fmla="*/ 9817918 w 9817918"/>
              <a:gd name="connsiteY1-44" fmla="*/ 434480 h 1635374"/>
              <a:gd name="connsiteX2-45" fmla="*/ 9684568 w 9817918"/>
              <a:gd name="connsiteY2-46" fmla="*/ 1635374 h 1635374"/>
              <a:gd name="connsiteX3-47" fmla="*/ 0 w 9817918"/>
              <a:gd name="connsiteY3-48" fmla="*/ 1635374 h 1635374"/>
              <a:gd name="connsiteX4-49" fmla="*/ 314325 w 9817918"/>
              <a:gd name="connsiteY4-50" fmla="*/ 261843 h 1635374"/>
              <a:gd name="connsiteX0-51" fmla="*/ 0 w 9503593"/>
              <a:gd name="connsiteY0-52" fmla="*/ 261843 h 1635374"/>
              <a:gd name="connsiteX1-53" fmla="*/ 9503593 w 9503593"/>
              <a:gd name="connsiteY1-54" fmla="*/ 434480 h 1635374"/>
              <a:gd name="connsiteX2-55" fmla="*/ 9370243 w 9503593"/>
              <a:gd name="connsiteY2-56" fmla="*/ 1635374 h 1635374"/>
              <a:gd name="connsiteX3-57" fmla="*/ 685800 w 9503593"/>
              <a:gd name="connsiteY3-58" fmla="*/ 1422852 h 1635374"/>
              <a:gd name="connsiteX4-59" fmla="*/ 0 w 9503593"/>
              <a:gd name="connsiteY4-60" fmla="*/ 261843 h 1635374"/>
              <a:gd name="connsiteX0-61" fmla="*/ 0 w 9503593"/>
              <a:gd name="connsiteY0-62" fmla="*/ 261843 h 1635374"/>
              <a:gd name="connsiteX1-63" fmla="*/ 9503593 w 9503593"/>
              <a:gd name="connsiteY1-64" fmla="*/ 434480 h 1635374"/>
              <a:gd name="connsiteX2-65" fmla="*/ 9370243 w 9503593"/>
              <a:gd name="connsiteY2-66" fmla="*/ 1635374 h 1635374"/>
              <a:gd name="connsiteX3-67" fmla="*/ 9525 w 9503593"/>
              <a:gd name="connsiteY3-68" fmla="*/ 1574653 h 1635374"/>
              <a:gd name="connsiteX4-69" fmla="*/ 0 w 9503593"/>
              <a:gd name="connsiteY4-70" fmla="*/ 261843 h 1635374"/>
              <a:gd name="connsiteX0-71" fmla="*/ 0 w 9370243"/>
              <a:gd name="connsiteY0-72" fmla="*/ 261843 h 1635374"/>
              <a:gd name="connsiteX1-73" fmla="*/ 9160693 w 9370243"/>
              <a:gd name="connsiteY1-74" fmla="*/ 434480 h 1635374"/>
              <a:gd name="connsiteX2-75" fmla="*/ 9370243 w 9370243"/>
              <a:gd name="connsiteY2-76" fmla="*/ 1635374 h 1635374"/>
              <a:gd name="connsiteX3-77" fmla="*/ 9525 w 9370243"/>
              <a:gd name="connsiteY3-78" fmla="*/ 1574653 h 1635374"/>
              <a:gd name="connsiteX4-79" fmla="*/ 0 w 9370243"/>
              <a:gd name="connsiteY4-80" fmla="*/ 261843 h 1635374"/>
              <a:gd name="connsiteX0-81" fmla="*/ 0 w 9160693"/>
              <a:gd name="connsiteY0-82" fmla="*/ 261843 h 1605014"/>
              <a:gd name="connsiteX1-83" fmla="*/ 9160693 w 9160693"/>
              <a:gd name="connsiteY1-84" fmla="*/ 434480 h 1605014"/>
              <a:gd name="connsiteX2-85" fmla="*/ 8865418 w 9160693"/>
              <a:gd name="connsiteY2-86" fmla="*/ 1605014 h 1605014"/>
              <a:gd name="connsiteX3-87" fmla="*/ 9525 w 9160693"/>
              <a:gd name="connsiteY3-88" fmla="*/ 1574653 h 1605014"/>
              <a:gd name="connsiteX4-89" fmla="*/ 0 w 9160693"/>
              <a:gd name="connsiteY4-90" fmla="*/ 261843 h 1605014"/>
              <a:gd name="connsiteX0-91" fmla="*/ 0 w 9179743"/>
              <a:gd name="connsiteY0-92" fmla="*/ 261843 h 1574654"/>
              <a:gd name="connsiteX1-93" fmla="*/ 9160693 w 9179743"/>
              <a:gd name="connsiteY1-94" fmla="*/ 434480 h 1574654"/>
              <a:gd name="connsiteX2-95" fmla="*/ 9179743 w 9179743"/>
              <a:gd name="connsiteY2-96" fmla="*/ 1529113 h 1574654"/>
              <a:gd name="connsiteX3-97" fmla="*/ 9525 w 9179743"/>
              <a:gd name="connsiteY3-98" fmla="*/ 1574653 h 1574654"/>
              <a:gd name="connsiteX4-99" fmla="*/ 0 w 9179743"/>
              <a:gd name="connsiteY4-100" fmla="*/ 261843 h 1574654"/>
              <a:gd name="connsiteX0-101" fmla="*/ 0 w 9179743"/>
              <a:gd name="connsiteY0-102" fmla="*/ 501167 h 1813977"/>
              <a:gd name="connsiteX1-103" fmla="*/ 9160693 w 9179743"/>
              <a:gd name="connsiteY1-104" fmla="*/ 673804 h 1813977"/>
              <a:gd name="connsiteX2-105" fmla="*/ 9179743 w 9179743"/>
              <a:gd name="connsiteY2-106" fmla="*/ 1768437 h 1813977"/>
              <a:gd name="connsiteX3-107" fmla="*/ 9525 w 9179743"/>
              <a:gd name="connsiteY3-108" fmla="*/ 1813977 h 1813977"/>
              <a:gd name="connsiteX4-109" fmla="*/ 0 w 9179743"/>
              <a:gd name="connsiteY4-110" fmla="*/ 501167 h 1813977"/>
              <a:gd name="connsiteX0-111" fmla="*/ 0 w 9179743"/>
              <a:gd name="connsiteY0-112" fmla="*/ 414003 h 1726813"/>
              <a:gd name="connsiteX1-113" fmla="*/ 9160693 w 9179743"/>
              <a:gd name="connsiteY1-114" fmla="*/ 586640 h 1726813"/>
              <a:gd name="connsiteX2-115" fmla="*/ 9179743 w 9179743"/>
              <a:gd name="connsiteY2-116" fmla="*/ 1681273 h 1726813"/>
              <a:gd name="connsiteX3-117" fmla="*/ 9525 w 9179743"/>
              <a:gd name="connsiteY3-118" fmla="*/ 1726813 h 1726813"/>
              <a:gd name="connsiteX4-119" fmla="*/ 0 w 9179743"/>
              <a:gd name="connsiteY4-120" fmla="*/ 414003 h 17268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9743" h="1726813">
                <a:moveTo>
                  <a:pt x="0" y="414003"/>
                </a:moveTo>
                <a:cubicBezTo>
                  <a:pt x="4895064" y="-834158"/>
                  <a:pt x="5637229" y="1196627"/>
                  <a:pt x="9160693" y="586640"/>
                </a:cubicBezTo>
                <a:lnTo>
                  <a:pt x="9179743" y="1681273"/>
                </a:lnTo>
                <a:lnTo>
                  <a:pt x="9525" y="1726813"/>
                </a:lnTo>
                <a:lnTo>
                  <a:pt x="0" y="414003"/>
                </a:lnTo>
                <a:close/>
              </a:path>
            </a:pathLst>
          </a:custGeom>
          <a:gradFill>
            <a:gsLst>
              <a:gs pos="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sz="2400">
              <a:solidFill>
                <a:srgbClr val="B2B2B2"/>
              </a:solidFill>
              <a:latin typeface="Ping Hei"/>
              <a:ea typeface="方正兰亭超细黑简体" panose="02000000000000000000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-1104800" y="3566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1" y="192243"/>
            <a:ext cx="4163022" cy="722157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99658" y="4498759"/>
            <a:ext cx="9144000" cy="5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  <a:defRPr/>
            </a:pPr>
            <a:r>
              <a:rPr lang="zh-CN" altLang="en-US" sz="2800" dirty="0">
                <a:solidFill>
                  <a:srgbClr val="4D4D4D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中国煤炭经济研究会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836BEA3-C91F-97B4-51DE-338F677CB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" y="1750781"/>
            <a:ext cx="12185653" cy="18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煤炭经济研究优秀论文征集系统</a:t>
            </a:r>
          </a:p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798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填报说明</a:t>
            </a:r>
            <a:endParaRPr lang="en-US" altLang="zh-CN" sz="4798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7F713-999B-50FD-816E-F991E37A0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9FCE1AD-F2C4-6B2C-9D73-260BF5F9B72D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8EC66D8-2879-7D7D-8653-BC9BDE106B4A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6EB7F-416F-17FB-C25F-0433A50F8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28109E1E-793B-680A-C6E5-1E0B3A36C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19" y="927701"/>
            <a:ext cx="37868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填写论文信息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3FBF6A-A6E4-AC3C-14F9-76962581DFD3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0BAF2AB-28E4-1FDE-16DD-B8C5EEDD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1" y="1918756"/>
            <a:ext cx="5055885" cy="29263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3D40D93-CB06-E7EB-2E1D-5254BA1DCDBA}"/>
              </a:ext>
            </a:extLst>
          </p:cNvPr>
          <p:cNvSpPr txBox="1"/>
          <p:nvPr/>
        </p:nvSpPr>
        <p:spPr>
          <a:xfrm>
            <a:off x="1396273" y="5667470"/>
            <a:ext cx="8508122" cy="525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“类型”、“类别”、“所属集团”可以从下拉菜单选项填写。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142E89F-EB66-E761-3C17-CE70AABBC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516" y="2018159"/>
            <a:ext cx="3845711" cy="272750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8FB68E-C071-1807-0A96-2B736B2E5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865" y="978409"/>
            <a:ext cx="3845711" cy="4015810"/>
          </a:xfrm>
          <a:prstGeom prst="rect">
            <a:avLst/>
          </a:prstGeom>
        </p:spPr>
      </p:pic>
      <p:sp>
        <p:nvSpPr>
          <p:cNvPr id="21" name="箭头: 上 20">
            <a:extLst>
              <a:ext uri="{FF2B5EF4-FFF2-40B4-BE49-F238E27FC236}">
                <a16:creationId xmlns:a16="http://schemas.microsoft.com/office/drawing/2014/main" id="{E6580654-8367-5A45-AF07-923F22D3D2EF}"/>
              </a:ext>
            </a:extLst>
          </p:cNvPr>
          <p:cNvSpPr/>
          <p:nvPr/>
        </p:nvSpPr>
        <p:spPr>
          <a:xfrm>
            <a:off x="4841507" y="4944474"/>
            <a:ext cx="741146" cy="62359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3224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08B72-0CFD-FAB2-493A-7416CF750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7FD9769-6E41-9FD7-C002-00449EB2E09F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73D5F23-6BBA-2CE4-3166-879A59B5A374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1B841A8-5FB1-D128-B730-23F8AFCBA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12111C48-1C82-9E46-CF81-C8E1E9CC9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19" y="927701"/>
            <a:ext cx="37868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填写论文信息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F8B4CA-4FA0-4222-FF8F-119E26B68A91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60BF91-A001-7530-BD67-B385D2286186}"/>
              </a:ext>
            </a:extLst>
          </p:cNvPr>
          <p:cNvSpPr txBox="1"/>
          <p:nvPr/>
        </p:nvSpPr>
        <p:spPr>
          <a:xfrm>
            <a:off x="490888" y="2933719"/>
            <a:ext cx="4837232" cy="1966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作者单位请完整准确填写单位信息，不要缩写单位名称，作者单位用于获选后发文及证书打印，填写过程请注意信息的准确性和完整性。</a:t>
            </a:r>
            <a:endParaRPr lang="en-US" altLang="zh-CN" sz="2400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22534FC-3FAD-F9C1-3E0D-BD059FA85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739" y="1966272"/>
            <a:ext cx="5299242" cy="375113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FE67D87A-CD12-3FB4-E5D3-A4F5A9E9E884}"/>
              </a:ext>
            </a:extLst>
          </p:cNvPr>
          <p:cNvSpPr/>
          <p:nvPr/>
        </p:nvSpPr>
        <p:spPr>
          <a:xfrm>
            <a:off x="5568753" y="3429000"/>
            <a:ext cx="899710" cy="67012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251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0CBF9-85BE-CFF6-B2BB-3F05720D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3D0A5EA-0893-F598-4140-9381569ED7B3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4875A05-DD4A-107C-CFE9-A76347712BC5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B8D1C16-4635-3362-F4BB-1F68DF7F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84A8B998-9D93-B611-DBD4-8975F5A9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19" y="927701"/>
            <a:ext cx="37868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填写论文信息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032236-0C4D-F9C7-3463-5DD0E3D443FF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D9B8C2-9A63-D1EA-F720-583707A5033B}"/>
              </a:ext>
            </a:extLst>
          </p:cNvPr>
          <p:cNvSpPr txBox="1"/>
          <p:nvPr/>
        </p:nvSpPr>
        <p:spPr>
          <a:xfrm>
            <a:off x="3918773" y="5263303"/>
            <a:ext cx="7258207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填写完成后请点击“保存”，保存后点击“下一步”。</a:t>
            </a:r>
            <a:endParaRPr lang="en-US" altLang="zh-CN" sz="2400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FC119A2-AA7B-4726-AF05-2344BE109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393" y="1775334"/>
            <a:ext cx="7178574" cy="3055068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8377759-267B-8EC9-AC02-4BC3A87FE47D}"/>
              </a:ext>
            </a:extLst>
          </p:cNvPr>
          <p:cNvSpPr/>
          <p:nvPr/>
        </p:nvSpPr>
        <p:spPr>
          <a:xfrm>
            <a:off x="7143203" y="4354189"/>
            <a:ext cx="327258" cy="3589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箭头: 上 1">
            <a:extLst>
              <a:ext uri="{FF2B5EF4-FFF2-40B4-BE49-F238E27FC236}">
                <a16:creationId xmlns:a16="http://schemas.microsoft.com/office/drawing/2014/main" id="{F8B2D3D0-E480-50C6-0DCE-DACE3110F3CC}"/>
              </a:ext>
            </a:extLst>
          </p:cNvPr>
          <p:cNvSpPr/>
          <p:nvPr/>
        </p:nvSpPr>
        <p:spPr>
          <a:xfrm>
            <a:off x="7100680" y="4713179"/>
            <a:ext cx="447197" cy="55012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2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EEE90-1DED-38D0-45FB-14932B18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91B9413-90EB-284A-2FB2-270A9B74DE6D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3F9ABA1-315E-1F62-1069-C6B17B4B2572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CA10746-73DF-EC49-6F7E-49EF8D6D2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7C091EB3-969E-8BB3-7C6B-29ACBC8B5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19" y="927701"/>
            <a:ext cx="37868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填写论文信息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D8B27B-C81E-90BF-6BA3-6FCD4E862906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87F4721-FC3C-E2AA-E0D9-2DE73D4A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914" y="1281644"/>
            <a:ext cx="6317663" cy="43008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D0472A9-A866-2E60-816C-FB8ADFA1D26D}"/>
              </a:ext>
            </a:extLst>
          </p:cNvPr>
          <p:cNvSpPr txBox="1"/>
          <p:nvPr/>
        </p:nvSpPr>
        <p:spPr>
          <a:xfrm>
            <a:off x="6429930" y="5985019"/>
            <a:ext cx="3629104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保存后点击“下一步”。</a:t>
            </a:r>
            <a:endParaRPr lang="en-US" altLang="zh-CN" sz="2400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E54674D-AA8B-C486-8708-5D3607C55350}"/>
              </a:ext>
            </a:extLst>
          </p:cNvPr>
          <p:cNvSpPr/>
          <p:nvPr/>
        </p:nvSpPr>
        <p:spPr>
          <a:xfrm>
            <a:off x="7857255" y="5107209"/>
            <a:ext cx="327258" cy="374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箭头: 上 1">
            <a:extLst>
              <a:ext uri="{FF2B5EF4-FFF2-40B4-BE49-F238E27FC236}">
                <a16:creationId xmlns:a16="http://schemas.microsoft.com/office/drawing/2014/main" id="{896BF7F9-93F0-F785-8127-FA158267EF3B}"/>
              </a:ext>
            </a:extLst>
          </p:cNvPr>
          <p:cNvSpPr/>
          <p:nvPr/>
        </p:nvSpPr>
        <p:spPr>
          <a:xfrm>
            <a:off x="7797285" y="5526014"/>
            <a:ext cx="447197" cy="55012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9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5A23E-AB73-56A3-1549-319400F89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9DF7E75-E8F2-A9AA-6C27-862B9F34E230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6B80E46-8343-3691-C622-B18B12D01069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818BA08-C7CC-6214-1790-7F45A9F71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40F48D81-2245-0884-5F8A-4C60BB31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19" y="927701"/>
            <a:ext cx="37868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6.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提交论文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73A46A-0AF8-500C-DC61-4086C18887D6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AAD6622-A046-5480-E44C-E06FB322A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135" y="1557146"/>
            <a:ext cx="7398058" cy="337796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341D7E6A-103B-BBBF-6AEB-048C340FF562}"/>
              </a:ext>
            </a:extLst>
          </p:cNvPr>
          <p:cNvSpPr/>
          <p:nvPr/>
        </p:nvSpPr>
        <p:spPr>
          <a:xfrm>
            <a:off x="4544114" y="2632303"/>
            <a:ext cx="6242163" cy="3728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64F90A1-EB0F-82E0-9477-66959E31C343}"/>
              </a:ext>
            </a:extLst>
          </p:cNvPr>
          <p:cNvSpPr/>
          <p:nvPr/>
        </p:nvSpPr>
        <p:spPr>
          <a:xfrm>
            <a:off x="7901645" y="3094183"/>
            <a:ext cx="226355" cy="2978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B61F73-7971-F93C-EA9C-F8524AD0A8A5}"/>
              </a:ext>
            </a:extLst>
          </p:cNvPr>
          <p:cNvSpPr txBox="1"/>
          <p:nvPr/>
        </p:nvSpPr>
        <p:spPr>
          <a:xfrm>
            <a:off x="3282103" y="4648109"/>
            <a:ext cx="8820727" cy="196605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点击“下一步”之后，进入提交论文页面。将准备好的论文材料按照系统要求上传至相应位置。注意检查材料的格式和大小是否符合系统要求，并确保文件的清晰度和可读性。</a:t>
            </a: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上传成功后，点击“提交”。</a:t>
            </a:r>
          </a:p>
        </p:txBody>
      </p:sp>
      <p:sp>
        <p:nvSpPr>
          <p:cNvPr id="11" name="箭头: 上 10">
            <a:extLst>
              <a:ext uri="{FF2B5EF4-FFF2-40B4-BE49-F238E27FC236}">
                <a16:creationId xmlns:a16="http://schemas.microsoft.com/office/drawing/2014/main" id="{F137C263-20F7-091B-D471-49095E569ABE}"/>
              </a:ext>
            </a:extLst>
          </p:cNvPr>
          <p:cNvSpPr/>
          <p:nvPr/>
        </p:nvSpPr>
        <p:spPr>
          <a:xfrm>
            <a:off x="7527636" y="3528291"/>
            <a:ext cx="748146" cy="99922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16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CA4C8-765B-62B8-0273-FDD049CF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D39B75C-0644-A92C-F394-05EAE9D04ADF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71C39E1-CD19-23E9-4552-081CF525B1FA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C1CC73E-AA67-1C4F-8945-856651CEC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31591FF4-D02B-0684-5602-A048D1925A12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2AE790-0BCD-EAE3-2F44-29C9CA0B9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98" y="1693064"/>
            <a:ext cx="8607078" cy="3755739"/>
          </a:xfrm>
          <a:prstGeom prst="rect">
            <a:avLst/>
          </a:prstGeom>
          <a:ln>
            <a:noFill/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28BDF4A-6716-1B47-F2C9-1ED46D19E4F9}"/>
              </a:ext>
            </a:extLst>
          </p:cNvPr>
          <p:cNvSpPr/>
          <p:nvPr/>
        </p:nvSpPr>
        <p:spPr>
          <a:xfrm>
            <a:off x="3862895" y="2900331"/>
            <a:ext cx="1461931" cy="170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FF0DD9A-4D04-745A-A5E0-080E859AAA7E}"/>
              </a:ext>
            </a:extLst>
          </p:cNvPr>
          <p:cNvSpPr txBox="1"/>
          <p:nvPr/>
        </p:nvSpPr>
        <p:spPr>
          <a:xfrm>
            <a:off x="428512" y="949977"/>
            <a:ext cx="6183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7.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等待审核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AE081A-BA24-0242-4C63-2D95E8E49D8A}"/>
              </a:ext>
            </a:extLst>
          </p:cNvPr>
          <p:cNvSpPr txBox="1"/>
          <p:nvPr/>
        </p:nvSpPr>
        <p:spPr>
          <a:xfrm>
            <a:off x="2308718" y="4245238"/>
            <a:ext cx="8607077" cy="14859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提交后，论文将进入审核阶段。我会对申报论文进行审核，审核论文的学术水平以及核实信息的真实性和完整性等。论文完成人可以通过系统查询申报状态和进度。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FD6BAC13-3E16-2D1C-AE60-DC0AEE8AA4B1}"/>
              </a:ext>
            </a:extLst>
          </p:cNvPr>
          <p:cNvSpPr/>
          <p:nvPr/>
        </p:nvSpPr>
        <p:spPr>
          <a:xfrm>
            <a:off x="4224405" y="3378661"/>
            <a:ext cx="591127" cy="79617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9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EE785-CD9B-3CB2-FA06-B2E1F5B46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5602777-D26E-A18B-1305-F752C818D23D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E7FF0E5-FC60-5B4D-DB5D-7EE5E173D39A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D485E8B-59E5-DF47-9094-8581FD650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5D437578-5DCC-E66B-746C-709F68ECA4EB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BD224E-0AB3-55DF-7E0E-7176BE0B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993" y="1969537"/>
            <a:ext cx="7242043" cy="3203432"/>
          </a:xfrm>
          <a:prstGeom prst="rect">
            <a:avLst/>
          </a:prstGeom>
          <a:ln w="19050">
            <a:noFill/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C6E2200-B3EA-0CE5-68EF-296969FB821C}"/>
              </a:ext>
            </a:extLst>
          </p:cNvPr>
          <p:cNvSpPr/>
          <p:nvPr/>
        </p:nvSpPr>
        <p:spPr>
          <a:xfrm>
            <a:off x="8843955" y="2897248"/>
            <a:ext cx="798990" cy="2265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3E65C2-50AD-5044-3EE7-C0A90178A070}"/>
              </a:ext>
            </a:extLst>
          </p:cNvPr>
          <p:cNvSpPr txBox="1"/>
          <p:nvPr/>
        </p:nvSpPr>
        <p:spPr>
          <a:xfrm>
            <a:off x="378914" y="1024802"/>
            <a:ext cx="6183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8.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审核反馈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4DF03A-BDD1-689F-FB2A-9C7C0E09A4B1}"/>
              </a:ext>
            </a:extLst>
          </p:cNvPr>
          <p:cNvSpPr txBox="1"/>
          <p:nvPr/>
        </p:nvSpPr>
        <p:spPr>
          <a:xfrm>
            <a:off x="4943956" y="3993401"/>
            <a:ext cx="6639800" cy="196605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审核完成后，系统将向申报人反馈审核结果。如果论文申报未通过，系统会反馈未通过的原因和相关建议，论文完成人可进一步修改与完善再进行提交。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08E1CD60-2960-98FF-DDD3-88E01DC754D2}"/>
              </a:ext>
            </a:extLst>
          </p:cNvPr>
          <p:cNvSpPr/>
          <p:nvPr/>
        </p:nvSpPr>
        <p:spPr>
          <a:xfrm>
            <a:off x="9120421" y="3262498"/>
            <a:ext cx="473571" cy="61750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36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2409828" y="2933703"/>
            <a:ext cx="1979613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2424113" y="5337178"/>
            <a:ext cx="1979612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4389438" y="2881313"/>
            <a:ext cx="6108700" cy="1033462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大 家！ 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6175" y="506733"/>
            <a:ext cx="1996440" cy="1222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9825" y="1781178"/>
            <a:ext cx="1979930" cy="1100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9193" y="4086228"/>
            <a:ext cx="1980565" cy="1175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/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0BE01AA6-5102-E964-C4A8-0E07D04BD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930" y="987501"/>
            <a:ext cx="7489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煤炭经济研究优秀论文填报流程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DA4B31-711C-7A45-2947-18868000B795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0C7F24-9CDC-DF30-3D1F-F386B694911A}"/>
              </a:ext>
            </a:extLst>
          </p:cNvPr>
          <p:cNvGrpSpPr/>
          <p:nvPr/>
        </p:nvGrpSpPr>
        <p:grpSpPr>
          <a:xfrm>
            <a:off x="4664364" y="1864268"/>
            <a:ext cx="3315854" cy="4636059"/>
            <a:chOff x="0" y="-103988"/>
            <a:chExt cx="3484044" cy="553494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834600A-53EC-AF2E-A0FB-66911801DCB0}"/>
                </a:ext>
              </a:extLst>
            </p:cNvPr>
            <p:cNvGrpSpPr/>
            <p:nvPr/>
          </p:nvGrpSpPr>
          <p:grpSpPr>
            <a:xfrm>
              <a:off x="0" y="-103988"/>
              <a:ext cx="1970958" cy="5534942"/>
              <a:chOff x="0" y="-103988"/>
              <a:chExt cx="1970958" cy="5534942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622CCFC-88D6-2017-D260-95AFA221B62C}"/>
                  </a:ext>
                </a:extLst>
              </p:cNvPr>
              <p:cNvSpPr/>
              <p:nvPr/>
            </p:nvSpPr>
            <p:spPr>
              <a:xfrm>
                <a:off x="39288" y="3525000"/>
                <a:ext cx="1931670" cy="48323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200" dirty="0"/>
                  <a:t>提交论文</a:t>
                </a: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B8743256-8DC5-83EF-5C62-5CD9CE9D402B}"/>
                  </a:ext>
                </a:extLst>
              </p:cNvPr>
              <p:cNvGrpSpPr/>
              <p:nvPr/>
            </p:nvGrpSpPr>
            <p:grpSpPr>
              <a:xfrm>
                <a:off x="0" y="-103988"/>
                <a:ext cx="1945250" cy="3380217"/>
                <a:chOff x="0" y="-103988"/>
                <a:chExt cx="1945250" cy="3380217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4EAF3B8-D61C-F8AF-3CA5-F127280BBEED}"/>
                    </a:ext>
                  </a:extLst>
                </p:cNvPr>
                <p:cNvSpPr/>
                <p:nvPr/>
              </p:nvSpPr>
              <p:spPr>
                <a:xfrm>
                  <a:off x="0" y="-103988"/>
                  <a:ext cx="1931670" cy="526263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zh-CN" altLang="en-US" sz="1200" dirty="0"/>
                    <a:t>登录中国煤炭经济网</a:t>
                  </a:r>
                  <a:r>
                    <a:rPr lang="zh-CN" altLang="en-US" sz="1000" dirty="0"/>
                    <a:t>（</a:t>
                  </a:r>
                  <a:r>
                    <a:rPr lang="en-US" altLang="zh-CN" sz="1000" dirty="0"/>
                    <a:t>www.ccera.com</a:t>
                  </a:r>
                  <a:r>
                    <a:rPr lang="zh-CN" altLang="en-US" sz="1000" dirty="0"/>
                    <a:t>）</a:t>
                  </a: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F4C0DEFE-1DB6-E209-A60B-592727D3F66C}"/>
                    </a:ext>
                  </a:extLst>
                </p:cNvPr>
                <p:cNvSpPr/>
                <p:nvPr/>
              </p:nvSpPr>
              <p:spPr>
                <a:xfrm>
                  <a:off x="4527" y="656376"/>
                  <a:ext cx="1931670" cy="483235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zh-CN" altLang="en-US" sz="1200" dirty="0"/>
                    <a:t>登录煤炭经济研究论文系统</a:t>
                  </a: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BE285BD5-ACA7-221C-E23D-695BB888FB70}"/>
                    </a:ext>
                  </a:extLst>
                </p:cNvPr>
                <p:cNvSpPr/>
                <p:nvPr/>
              </p:nvSpPr>
              <p:spPr>
                <a:xfrm>
                  <a:off x="0" y="1385180"/>
                  <a:ext cx="1931670" cy="483235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zh-CN" altLang="en-US" sz="1400" dirty="0"/>
                    <a:t>申报注册</a:t>
                  </a: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1E7C0C24-73AF-110C-9364-87BC2B4D3B2B}"/>
                    </a:ext>
                  </a:extLst>
                </p:cNvPr>
                <p:cNvSpPr/>
                <p:nvPr/>
              </p:nvSpPr>
              <p:spPr>
                <a:xfrm>
                  <a:off x="5307" y="2102890"/>
                  <a:ext cx="1931670" cy="483235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zh-CN" altLang="en-US" sz="1200" dirty="0"/>
                    <a:t>登录论文征集系统</a:t>
                  </a: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981E747A-4624-D1B2-8D5A-6E76D0F52752}"/>
                    </a:ext>
                  </a:extLst>
                </p:cNvPr>
                <p:cNvSpPr/>
                <p:nvPr/>
              </p:nvSpPr>
              <p:spPr>
                <a:xfrm>
                  <a:off x="13580" y="2792994"/>
                  <a:ext cx="1931670" cy="483235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zh-CN" altLang="en-US" sz="1200" dirty="0"/>
                    <a:t>填写论文信息</a:t>
                  </a:r>
                </a:p>
              </p:txBody>
            </p:sp>
            <p:cxnSp>
              <p:nvCxnSpPr>
                <p:cNvPr id="28" name="直接箭头连接符 27">
                  <a:extLst>
                    <a:ext uri="{FF2B5EF4-FFF2-40B4-BE49-F238E27FC236}">
                      <a16:creationId xmlns:a16="http://schemas.microsoft.com/office/drawing/2014/main" id="{0F04A3C8-38E8-094C-95BC-4A5DEF3214B3}"/>
                    </a:ext>
                  </a:extLst>
                </p:cNvPr>
                <p:cNvCxnSpPr/>
                <p:nvPr/>
              </p:nvCxnSpPr>
              <p:spPr>
                <a:xfrm>
                  <a:off x="967966" y="420986"/>
                  <a:ext cx="3175" cy="233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箭头连接符 28">
                  <a:extLst>
                    <a:ext uri="{FF2B5EF4-FFF2-40B4-BE49-F238E27FC236}">
                      <a16:creationId xmlns:a16="http://schemas.microsoft.com/office/drawing/2014/main" id="{67B2544F-E5CF-66D7-9235-B585E3AA943D}"/>
                    </a:ext>
                  </a:extLst>
                </p:cNvPr>
                <p:cNvCxnSpPr/>
                <p:nvPr/>
              </p:nvCxnSpPr>
              <p:spPr>
                <a:xfrm flipH="1">
                  <a:off x="964383" y="1140736"/>
                  <a:ext cx="3810" cy="2476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箭头连接符 29">
                  <a:extLst>
                    <a:ext uri="{FF2B5EF4-FFF2-40B4-BE49-F238E27FC236}">
                      <a16:creationId xmlns:a16="http://schemas.microsoft.com/office/drawing/2014/main" id="{C4F53BAD-ED82-3B85-6EC7-FB3712149081}"/>
                    </a:ext>
                  </a:extLst>
                </p:cNvPr>
                <p:cNvCxnSpPr/>
                <p:nvPr/>
              </p:nvCxnSpPr>
              <p:spPr>
                <a:xfrm>
                  <a:off x="967966" y="1869540"/>
                  <a:ext cx="16510" cy="2203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箭头连接符 30">
                  <a:extLst>
                    <a:ext uri="{FF2B5EF4-FFF2-40B4-BE49-F238E27FC236}">
                      <a16:creationId xmlns:a16="http://schemas.microsoft.com/office/drawing/2014/main" id="{0BDF0EE6-E226-B2C4-0601-CC3DDFB58EAD}"/>
                    </a:ext>
                  </a:extLst>
                </p:cNvPr>
                <p:cNvCxnSpPr/>
                <p:nvPr/>
              </p:nvCxnSpPr>
              <p:spPr>
                <a:xfrm flipH="1">
                  <a:off x="977020" y="2575711"/>
                  <a:ext cx="4445" cy="22034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13281B94-1EF2-5460-DE90-3340EBC347CE}"/>
                  </a:ext>
                </a:extLst>
              </p:cNvPr>
              <p:cNvCxnSpPr/>
              <p:nvPr/>
            </p:nvCxnSpPr>
            <p:spPr>
              <a:xfrm>
                <a:off x="977963" y="3277354"/>
                <a:ext cx="2540" cy="2266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A3A04E9E-3974-AB0E-1308-C65AF38044F2}"/>
                  </a:ext>
                </a:extLst>
              </p:cNvPr>
              <p:cNvCxnSpPr/>
              <p:nvPr/>
            </p:nvCxnSpPr>
            <p:spPr>
              <a:xfrm flipH="1">
                <a:off x="1027568" y="3988051"/>
                <a:ext cx="4445" cy="22034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arrow"/>
              </a:ln>
              <a:effectLst/>
            </p:spPr>
          </p:cxn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7552E5CA-A4D0-C9EE-9BF3-7F3069EEC4C0}"/>
                  </a:ext>
                </a:extLst>
              </p:cNvPr>
              <p:cNvGrpSpPr/>
              <p:nvPr/>
            </p:nvGrpSpPr>
            <p:grpSpPr>
              <a:xfrm>
                <a:off x="4527" y="4209861"/>
                <a:ext cx="1940723" cy="1221093"/>
                <a:chOff x="0" y="0"/>
                <a:chExt cx="1940723" cy="1221093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8E1E01A7-F6BE-5F0E-C9C4-61D45B7D9439}"/>
                    </a:ext>
                  </a:extLst>
                </p:cNvPr>
                <p:cNvSpPr/>
                <p:nvPr/>
              </p:nvSpPr>
              <p:spPr>
                <a:xfrm>
                  <a:off x="9053" y="0"/>
                  <a:ext cx="1931670" cy="483235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chemeClr val="dk1"/>
                      </a:solidFill>
                    </a:rPr>
                    <a:t>初步审核反馈</a:t>
                  </a:r>
                </a:p>
              </p:txBody>
            </p: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CEBB5D99-BE6D-C30C-94D0-F92B62B03B6B}"/>
                    </a:ext>
                  </a:extLst>
                </p:cNvPr>
                <p:cNvGrpSpPr/>
                <p:nvPr/>
              </p:nvGrpSpPr>
              <p:grpSpPr>
                <a:xfrm>
                  <a:off x="0" y="502467"/>
                  <a:ext cx="1931670" cy="718626"/>
                  <a:chOff x="0" y="0"/>
                  <a:chExt cx="1931670" cy="718626"/>
                </a:xfrm>
              </p:grpSpPr>
              <p:cxnSp>
                <p:nvCxnSpPr>
                  <p:cNvPr id="21" name="直接箭头连接符 20">
                    <a:extLst>
                      <a:ext uri="{FF2B5EF4-FFF2-40B4-BE49-F238E27FC236}">
                        <a16:creationId xmlns:a16="http://schemas.microsoft.com/office/drawing/2014/main" id="{8B553669-0E05-DB2F-B685-819FE43D115A}"/>
                      </a:ext>
                    </a:extLst>
                  </p:cNvPr>
                  <p:cNvCxnSpPr/>
                  <p:nvPr/>
                </p:nvCxnSpPr>
                <p:spPr>
                  <a:xfrm>
                    <a:off x="1000596" y="0"/>
                    <a:ext cx="2540" cy="226695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arrow"/>
                  </a:ln>
                  <a:effectLst/>
                </p:spPr>
              </p:cxnSp>
              <p:sp>
                <p:nvSpPr>
                  <p:cNvPr id="22" name="矩形 21">
                    <a:extLst>
                      <a:ext uri="{FF2B5EF4-FFF2-40B4-BE49-F238E27FC236}">
                        <a16:creationId xmlns:a16="http://schemas.microsoft.com/office/drawing/2014/main" id="{C8D2259F-4D7F-94A3-46F5-B42124CC7B72}"/>
                      </a:ext>
                    </a:extLst>
                  </p:cNvPr>
                  <p:cNvSpPr/>
                  <p:nvPr/>
                </p:nvSpPr>
                <p:spPr>
                  <a:xfrm>
                    <a:off x="0" y="235391"/>
                    <a:ext cx="1931670" cy="483235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r>
                      <a:rPr lang="zh-CN" altLang="en-US" sz="1200" dirty="0"/>
                      <a:t>通过后进入专家选评系统</a:t>
                    </a:r>
                  </a:p>
                </p:txBody>
              </p:sp>
            </p:grp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77C87B3-59D2-D719-4D47-4CDC3632F34D}"/>
                </a:ext>
              </a:extLst>
            </p:cNvPr>
            <p:cNvGrpSpPr/>
            <p:nvPr/>
          </p:nvGrpSpPr>
          <p:grpSpPr>
            <a:xfrm>
              <a:off x="1946495" y="3679479"/>
              <a:ext cx="1537549" cy="781937"/>
              <a:chOff x="0" y="0"/>
              <a:chExt cx="1537549" cy="781937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F5FDF5F-3B2C-D398-900E-8479593006EC}"/>
                  </a:ext>
                </a:extLst>
              </p:cNvPr>
              <p:cNvSpPr/>
              <p:nvPr/>
            </p:nvSpPr>
            <p:spPr>
              <a:xfrm>
                <a:off x="169164" y="82236"/>
                <a:ext cx="1368385" cy="60896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1200" dirty="0"/>
                  <a:t>如未通过，修改完善后再次提交论文</a:t>
                </a:r>
              </a:p>
            </p:txBody>
          </p:sp>
          <p:cxnSp>
            <p:nvCxnSpPr>
              <p:cNvPr id="12" name="连接符: 肘形 11">
                <a:extLst>
                  <a:ext uri="{FF2B5EF4-FFF2-40B4-BE49-F238E27FC236}">
                    <a16:creationId xmlns:a16="http://schemas.microsoft.com/office/drawing/2014/main" id="{468D3D12-22BD-81AC-AA73-9638C46F81C7}"/>
                  </a:ext>
                </a:extLst>
              </p:cNvPr>
              <p:cNvCxnSpPr/>
              <p:nvPr/>
            </p:nvCxnSpPr>
            <p:spPr>
              <a:xfrm flipV="1">
                <a:off x="0" y="0"/>
                <a:ext cx="104115" cy="781937"/>
              </a:xfrm>
              <a:prstGeom prst="bentConnector3">
                <a:avLst>
                  <a:gd name="adj1" fmla="val 174750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EDA57-95CB-6663-7CF0-9A2560611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2449A40-0759-54A4-29A3-D5F24F9C714C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C4F01B2-D8A5-2239-59DE-F4C3053201CD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C5168B2-21CF-E90F-A6F5-248189A95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2284E01A-24EA-825C-E26F-59A29AE25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64" y="939518"/>
            <a:ext cx="7489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登录中国煤炭经济网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03D9022-B7DC-FCF6-13BB-7AFFAD20F109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05DD1A-E929-39D6-96DE-B5371A27BAAC}"/>
              </a:ext>
            </a:extLst>
          </p:cNvPr>
          <p:cNvSpPr txBox="1"/>
          <p:nvPr/>
        </p:nvSpPr>
        <p:spPr>
          <a:xfrm>
            <a:off x="914400" y="1771635"/>
            <a:ext cx="10891520" cy="100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在谷歌、火狐、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等浏览器页面输入中国煤炭经济网地址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</a:t>
            </a:r>
            <a:r>
              <a:rPr lang="zh-CN" altLang="en-US" sz="2000" dirty="0"/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ccera.com.cn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，进入中国煤炭经济网页面，可以看到网站页面：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5B472B-6F09-833C-485A-5B190C857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86" y="3025885"/>
            <a:ext cx="6882341" cy="37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6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8343D-1A61-AA3F-BDA3-004DF7A7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C5CEFAA-A4EE-BA36-F037-92153C7736F6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E1D3A2E-A866-BE66-11CE-37BC1A24E9B3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CEFC895-9A79-0F48-58CB-AC0B139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CA87D339-4193-500C-8DE4-67BAF7F8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64" y="939518"/>
            <a:ext cx="7489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登录煤炭经济研究论文系统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34CE8C-B86A-5468-5281-E8A63B541DB3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5A8059-8AAC-FD16-C344-E16AE0352974}"/>
              </a:ext>
            </a:extLst>
          </p:cNvPr>
          <p:cNvSpPr txBox="1"/>
          <p:nvPr/>
        </p:nvSpPr>
        <p:spPr>
          <a:xfrm>
            <a:off x="2143758" y="6058897"/>
            <a:ext cx="7597867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双击图标，直接点击登录；会员也可由会员账号登录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DFBD384-7432-D2BC-2404-3301AEBE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64" y="1647404"/>
            <a:ext cx="9188562" cy="3858247"/>
          </a:xfrm>
          <a:prstGeom prst="rect">
            <a:avLst/>
          </a:prstGeom>
        </p:spPr>
      </p:pic>
      <p:sp>
        <p:nvSpPr>
          <p:cNvPr id="10" name="箭头: 上 9">
            <a:extLst>
              <a:ext uri="{FF2B5EF4-FFF2-40B4-BE49-F238E27FC236}">
                <a16:creationId xmlns:a16="http://schemas.microsoft.com/office/drawing/2014/main" id="{E655A9AA-D9D3-1C09-3F4B-8FD20457FE7B}"/>
              </a:ext>
            </a:extLst>
          </p:cNvPr>
          <p:cNvSpPr/>
          <p:nvPr/>
        </p:nvSpPr>
        <p:spPr>
          <a:xfrm>
            <a:off x="3773103" y="5505651"/>
            <a:ext cx="346510" cy="55324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141E051-5EF7-86B8-2B1F-27EA652A163B}"/>
              </a:ext>
            </a:extLst>
          </p:cNvPr>
          <p:cNvSpPr/>
          <p:nvPr/>
        </p:nvSpPr>
        <p:spPr>
          <a:xfrm>
            <a:off x="2057131" y="6102005"/>
            <a:ext cx="7798069" cy="515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09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4A24F-BE3A-7003-74D5-2BD0406B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8B34E8C-D4E3-C091-D262-31B68568BB25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2CCAE11-8157-805D-6858-732E0B6501EA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6F8FBB6-06BF-7904-B28A-6522E840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529810C2-FB1A-EAA7-244A-54745AB9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994" y="1205613"/>
            <a:ext cx="54281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注册论文征集系统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F26411-8292-0D71-305A-46A2FFCFAC96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D0ECB5-F732-D017-79DA-B54FF9AF7DD4}"/>
              </a:ext>
            </a:extLst>
          </p:cNvPr>
          <p:cNvSpPr txBox="1"/>
          <p:nvPr/>
        </p:nvSpPr>
        <p:spPr>
          <a:xfrm>
            <a:off x="1222343" y="4992295"/>
            <a:ext cx="9943497" cy="11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进入论文申报系统页面，双击“申报注册”图标，需要先进行注册获得登录权限。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D7E1CFD-DE95-7942-73AB-0A6812D03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26" y="2077093"/>
            <a:ext cx="6474781" cy="275160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A0C13C9F-7496-E7CD-B902-380E9A9CDBD1}"/>
              </a:ext>
            </a:extLst>
          </p:cNvPr>
          <p:cNvSpPr/>
          <p:nvPr/>
        </p:nvSpPr>
        <p:spPr>
          <a:xfrm>
            <a:off x="4196179" y="4249510"/>
            <a:ext cx="1899821" cy="3728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D5EDB019-3919-A4E3-BF67-54ABD91BA954}"/>
              </a:ext>
            </a:extLst>
          </p:cNvPr>
          <p:cNvSpPr/>
          <p:nvPr/>
        </p:nvSpPr>
        <p:spPr>
          <a:xfrm>
            <a:off x="2618072" y="4249510"/>
            <a:ext cx="1401769" cy="37286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46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577A7-8CB1-96B9-1B53-D30260D8E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EF73F77-252E-563C-05CE-D0C495A5BFF1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2FC13C8-E968-31B6-16FF-DCCD728ED4CB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F4FF558-7B36-37A1-A37F-C364B8F26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0F49430D-E5B9-C450-EF7E-B16D63F95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56" y="817068"/>
            <a:ext cx="89317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注册论文征集系统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填写注册信息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D80CEF-873F-597F-2814-B4610A7EEA7A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8A7DBB-4582-555A-F970-C29C069B66EB}"/>
              </a:ext>
            </a:extLst>
          </p:cNvPr>
          <p:cNvSpPr txBox="1"/>
          <p:nvPr/>
        </p:nvSpPr>
        <p:spPr>
          <a:xfrm>
            <a:off x="357220" y="2625024"/>
            <a:ext cx="4046433" cy="2838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进入“申报注册”页面，依次填写注册信息，填写完成后点击“注册”。请记住注册信息，以备后续使用。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0E93DD-B9E6-7D99-3238-9BBAAE442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952" y="1610502"/>
            <a:ext cx="6247458" cy="5058075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2AEF33C5-A276-9561-29B4-500C7BEDB92C}"/>
              </a:ext>
            </a:extLst>
          </p:cNvPr>
          <p:cNvSpPr/>
          <p:nvPr/>
        </p:nvSpPr>
        <p:spPr>
          <a:xfrm>
            <a:off x="5359564" y="2625024"/>
            <a:ext cx="5536234" cy="37913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A1BA2149-2E66-E641-20BB-2913D8902022}"/>
              </a:ext>
            </a:extLst>
          </p:cNvPr>
          <p:cNvSpPr/>
          <p:nvPr/>
        </p:nvSpPr>
        <p:spPr>
          <a:xfrm>
            <a:off x="4403653" y="3772396"/>
            <a:ext cx="880616" cy="37286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19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3A796-882C-FB96-29D1-11C0098D2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A5B7439E-9EDD-9AFB-6139-CD3B2C77BD68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B16188C-5F65-C8B6-3EBE-420A98FB5D28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BF029A7-1746-6828-05B4-FB0400B7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1F343DC8-C456-4A09-2941-BFEDFB15888C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7739A1-88A3-92CD-8BAF-33F692E4431A}"/>
              </a:ext>
            </a:extLst>
          </p:cNvPr>
          <p:cNvSpPr txBox="1"/>
          <p:nvPr/>
        </p:nvSpPr>
        <p:spPr>
          <a:xfrm>
            <a:off x="1101459" y="3046800"/>
            <a:ext cx="3445846" cy="3406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注册完成后，进入论文申报系统页面，在页面正确填写用户名、密码输入验证码，点击“立即登录”。如果忘记密码，点击“忘记密码”，通过邮箱找回。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C82BF0-0F49-D5AB-5A31-91524245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80" y="2058069"/>
            <a:ext cx="6855889" cy="3636812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EBF13225-061E-8730-6F8A-174DCCBDFDEE}"/>
              </a:ext>
            </a:extLst>
          </p:cNvPr>
          <p:cNvSpPr/>
          <p:nvPr/>
        </p:nvSpPr>
        <p:spPr>
          <a:xfrm>
            <a:off x="7416899" y="4563592"/>
            <a:ext cx="1899821" cy="3728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307EE2-58F3-14C9-E475-9A4EA357D092}"/>
              </a:ext>
            </a:extLst>
          </p:cNvPr>
          <p:cNvSpPr txBox="1"/>
          <p:nvPr/>
        </p:nvSpPr>
        <p:spPr>
          <a:xfrm>
            <a:off x="445168" y="994048"/>
            <a:ext cx="6184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登录论文征集系统</a:t>
            </a: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A8BF9A94-3346-E71E-7531-FE7DDBCFB398}"/>
              </a:ext>
            </a:extLst>
          </p:cNvPr>
          <p:cNvSpPr/>
          <p:nvPr/>
        </p:nvSpPr>
        <p:spPr>
          <a:xfrm>
            <a:off x="4668254" y="4563592"/>
            <a:ext cx="2627696" cy="37286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38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51F9-15F7-50F7-9283-1064D1B2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B3A8C6F-3D2D-000A-9790-5F66055C8690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20453A2-3A95-A160-A461-4AF50695A13E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A61A46-B35D-0FD0-35DA-131806F4E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5EB7483C-50AB-3BCD-5F6C-FC1C7785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11" y="1087699"/>
            <a:ext cx="37868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填写论文信息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B2DE62-32C2-9200-B9BC-8D10FE213F85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DB029C-E801-3A7B-A262-4F9B2889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24" y="1998734"/>
            <a:ext cx="8606752" cy="4136155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53E53D8F-0C9D-6FA6-0BDA-701AD32D3ACA}"/>
              </a:ext>
            </a:extLst>
          </p:cNvPr>
          <p:cNvSpPr/>
          <p:nvPr/>
        </p:nvSpPr>
        <p:spPr>
          <a:xfrm>
            <a:off x="3806101" y="3555821"/>
            <a:ext cx="656948" cy="3018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E218AA-0782-7040-44D3-132E45CD8FC8}"/>
              </a:ext>
            </a:extLst>
          </p:cNvPr>
          <p:cNvSpPr txBox="1"/>
          <p:nvPr/>
        </p:nvSpPr>
        <p:spPr>
          <a:xfrm>
            <a:off x="2937226" y="4996605"/>
            <a:ext cx="3253428" cy="14859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进入系统后，点击“论文投稿”，按照提示逐步填写申报信息。</a:t>
            </a:r>
          </a:p>
        </p:txBody>
      </p:sp>
      <p:sp>
        <p:nvSpPr>
          <p:cNvPr id="11" name="箭头: 上 10">
            <a:extLst>
              <a:ext uri="{FF2B5EF4-FFF2-40B4-BE49-F238E27FC236}">
                <a16:creationId xmlns:a16="http://schemas.microsoft.com/office/drawing/2014/main" id="{3A61A107-51F2-4F91-5B0F-45861686D140}"/>
              </a:ext>
            </a:extLst>
          </p:cNvPr>
          <p:cNvSpPr/>
          <p:nvPr/>
        </p:nvSpPr>
        <p:spPr>
          <a:xfrm>
            <a:off x="3925184" y="3928647"/>
            <a:ext cx="418782" cy="106795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8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9CAF1-F271-2425-73A0-A5CA40C39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407490AC-10F3-EA53-32E7-E389182ABA4E}"/>
              </a:ext>
            </a:extLst>
          </p:cNvPr>
          <p:cNvGrpSpPr/>
          <p:nvPr/>
        </p:nvGrpSpPr>
        <p:grpSpPr>
          <a:xfrm>
            <a:off x="9316720" y="-12141"/>
            <a:ext cx="2786110" cy="794462"/>
            <a:chOff x="9316720" y="-12141"/>
            <a:chExt cx="2786110" cy="79446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494B2EF-2533-2EDA-1F08-A831BF531286}"/>
                </a:ext>
              </a:extLst>
            </p:cNvPr>
            <p:cNvSpPr/>
            <p:nvPr/>
          </p:nvSpPr>
          <p:spPr>
            <a:xfrm>
              <a:off x="9316720" y="243840"/>
              <a:ext cx="24892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95FDEBF-117D-9660-3AFB-92B4EB2A8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5840" y="-12141"/>
              <a:ext cx="936990" cy="794462"/>
            </a:xfrm>
            <a:prstGeom prst="rect">
              <a:avLst/>
            </a:prstGeom>
          </p:spPr>
        </p:pic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6AA775D1-00FD-ED60-23CF-62D33B5A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11" y="1087699"/>
            <a:ext cx="37868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defTabSz="12185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填写论文信息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E2DF1A-FEF8-5D81-6F79-A18E764A0278}"/>
              </a:ext>
            </a:extLst>
          </p:cNvPr>
          <p:cNvSpPr txBox="1"/>
          <p:nvPr/>
        </p:nvSpPr>
        <p:spPr>
          <a:xfrm>
            <a:off x="-175854" y="117834"/>
            <a:ext cx="8077499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9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煤炭经济研究优秀论文征集系统填报说明</a:t>
            </a:r>
            <a:endParaRPr lang="en-US" altLang="zh-CN" sz="32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27173F5-AFB0-1133-8E83-84CE53B9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70" y="1884721"/>
            <a:ext cx="10405345" cy="38855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AC6138A-EC4A-7E64-7582-3FCC59C3BD71}"/>
              </a:ext>
            </a:extLst>
          </p:cNvPr>
          <p:cNvSpPr txBox="1"/>
          <p:nvPr/>
        </p:nvSpPr>
        <p:spPr>
          <a:xfrm>
            <a:off x="4540016" y="4876411"/>
            <a:ext cx="7526956" cy="14859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点击“论文投稿”后，按照提示逐步填写申报信息。信息包括个人基本信息（如作者姓名、单位、职务等），论文基本信息（如论文题目、关键词、简介等）等。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48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首页">
  <a:themeElements>
    <a:clrScheme name="医院蓝绿">
      <a:dk1>
        <a:srgbClr val="11A0DC"/>
      </a:dk1>
      <a:lt1>
        <a:srgbClr val="B2B2B2"/>
      </a:lt1>
      <a:dk2>
        <a:srgbClr val="204F7D"/>
      </a:dk2>
      <a:lt2>
        <a:srgbClr val="CFD82F"/>
      </a:lt2>
      <a:accent1>
        <a:srgbClr val="FFFF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70C0"/>
      </a:hlink>
      <a:folHlink>
        <a:srgbClr val="7030A0"/>
      </a:folHlink>
    </a:clrScheme>
    <a:fontScheme name="ios">
      <a:majorFont>
        <a:latin typeface="TeXGyreAdventor"/>
        <a:ea typeface="微软雅黑"/>
        <a:cs typeface=""/>
      </a:majorFont>
      <a:minorFont>
        <a:latin typeface="Ping He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小A_微笑PPT_blog.sina.com.cn/wxppt">
  <a:themeElements>
    <a:clrScheme name="自定义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EEA"/>
      </a:accent1>
      <a:accent2>
        <a:srgbClr val="005EAC"/>
      </a:accent2>
      <a:accent3>
        <a:srgbClr val="A5A5A5"/>
      </a:accent3>
      <a:accent4>
        <a:srgbClr val="7F7F7F"/>
      </a:accent4>
      <a:accent5>
        <a:srgbClr val="FFCC00"/>
      </a:accent5>
      <a:accent6>
        <a:srgbClr val="C00000"/>
      </a:accent6>
      <a:hlink>
        <a:srgbClr val="99CC00"/>
      </a:hlink>
      <a:folHlink>
        <a:srgbClr val="61B6FF"/>
      </a:folHlink>
    </a:clrScheme>
    <a:fontScheme name="微软雅黑_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3115</TotalTime>
  <Words>673</Words>
  <Application>Microsoft Office PowerPoint</Application>
  <PresentationFormat>宽屏</PresentationFormat>
  <Paragraphs>59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Ping Hei</vt:lpstr>
      <vt:lpstr>等线</vt:lpstr>
      <vt:lpstr>黑体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首页</vt:lpstr>
      <vt:lpstr>小A_微笑PPT_blog.sina.com.cn/wxppt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gaofengnmamtf@hotmail.com</cp:lastModifiedBy>
  <cp:revision>538</cp:revision>
  <dcterms:created xsi:type="dcterms:W3CDTF">2019-04-25T02:35:00Z</dcterms:created>
  <dcterms:modified xsi:type="dcterms:W3CDTF">2025-02-24T09:02:27Z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